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61" r:id="rId5"/>
    <p:sldId id="264" r:id="rId6"/>
    <p:sldId id="260" r:id="rId7"/>
    <p:sldId id="265" r:id="rId8"/>
    <p:sldId id="266" r:id="rId9"/>
    <p:sldId id="267" r:id="rId10"/>
    <p:sldId id="268" r:id="rId11"/>
    <p:sldId id="263" r:id="rId12"/>
    <p:sldId id="258" r:id="rId13"/>
  </p:sldIdLst>
  <p:sldSz cx="12188825" cy="68580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94669" autoAdjust="0"/>
  </p:normalViewPr>
  <p:slideViewPr>
    <p:cSldViewPr snapToGrid="0" snapToObjects="1">
      <p:cViewPr>
        <p:scale>
          <a:sx n="75" d="100"/>
          <a:sy n="75" d="100"/>
        </p:scale>
        <p:origin x="-498" y="13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612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cat>
            <c:strRef>
              <c:f>Hoja1!$A$2:$A$3</c:f>
              <c:strCache>
                <c:ptCount val="2"/>
                <c:pt idx="0">
                  <c:v>Vecinos...</c:v>
                </c:pt>
                <c:pt idx="1">
                  <c:v>Vecinos Tabú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0892792247122951"/>
          <c:y val="0.15854900896008689"/>
          <c:w val="0.36909405555074848"/>
          <c:h val="0.68290198207982622"/>
        </c:manualLayout>
      </c:layout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2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s-CO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737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6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1780415" y="274639"/>
            <a:ext cx="3654531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1076468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29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621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77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82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37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82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601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75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54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2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Análisis de resultados</a:t>
            </a:r>
            <a:endParaRPr lang="es-CO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 t="23264" r="6611" b="23611"/>
          <a:stretch/>
        </p:blipFill>
        <p:spPr bwMode="auto">
          <a:xfrm>
            <a:off x="481236" y="2413000"/>
            <a:ext cx="1133808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481236" y="1399144"/>
            <a:ext cx="8954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1" indent="0">
              <a:spcBef>
                <a:spcPts val="0"/>
              </a:spcBef>
              <a:buNone/>
            </a:pPr>
            <a:r>
              <a:rPr lang="es-CO" sz="1400" i="1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 ← Desired maximun tabu  list length   				</a:t>
            </a:r>
            <a:r>
              <a:rPr lang="es-CO" sz="1400" b="1" dirty="0">
                <a:latin typeface="Arial" pitchFamily="34" charset="0"/>
                <a:cs typeface="Arial" pitchFamily="34" charset="0"/>
              </a:rPr>
              <a:t>Número de Items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* 2 – </a:t>
            </a:r>
            <a:r>
              <a:rPr lang="es-CO" sz="1400" b="1" dirty="0">
                <a:latin typeface="Arial" pitchFamily="34" charset="0"/>
                <a:cs typeface="Arial" pitchFamily="34" charset="0"/>
              </a:rPr>
              <a:t>Número de objetos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dirty="0">
                <a:latin typeface="Arial" pitchFamily="34" charset="0"/>
                <a:cs typeface="Arial" pitchFamily="34" charset="0"/>
              </a:rPr>
              <a:t>n ← number of tweaks desired to sample the gradient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</a:t>
            </a:r>
            <a:endParaRPr lang="es-CO" sz="1400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9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957783" y="274638"/>
            <a:ext cx="10969943" cy="1143000"/>
          </a:xfrm>
        </p:spPr>
        <p:txBody>
          <a:bodyPr>
            <a:normAutofit/>
          </a:bodyPr>
          <a:lstStyle/>
          <a:p>
            <a:r>
              <a:rPr lang="es-CO" b="1" dirty="0" smtClean="0"/>
              <a:t>Conclusiones</a:t>
            </a:r>
            <a:endParaRPr lang="es-CO" b="1" dirty="0"/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899726" y="1257981"/>
            <a:ext cx="10669974" cy="547664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CO" sz="1400" dirty="0" smtClean="0">
                <a:latin typeface="Arial" pitchFamily="34" charset="0"/>
                <a:cs typeface="Arial" pitchFamily="34" charset="0"/>
              </a:rPr>
              <a:t>* </a:t>
            </a: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>
          <a:xfrm>
            <a:off x="899726" y="1867581"/>
            <a:ext cx="9793674" cy="3187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s-CO" sz="1800" dirty="0"/>
              <a:t>El algoritmo de </a:t>
            </a:r>
            <a:r>
              <a:rPr lang="es-CO" sz="1800" b="1" dirty="0"/>
              <a:t>Búsqueda Aleatoria </a:t>
            </a:r>
            <a:r>
              <a:rPr lang="es-CO" sz="1800" dirty="0"/>
              <a:t>tiene un alto rendimiento en problemas pequeños y no </a:t>
            </a:r>
            <a:r>
              <a:rPr lang="es-CO" sz="1800" dirty="0" smtClean="0"/>
              <a:t>en </a:t>
            </a:r>
            <a:r>
              <a:rPr lang="es-CO" sz="1800" dirty="0"/>
              <a:t>problemas complejos por su alto grado de aleatoriedad</a:t>
            </a:r>
            <a:r>
              <a:rPr lang="es-CO" sz="1800" dirty="0" smtClean="0"/>
              <a:t>.</a:t>
            </a:r>
          </a:p>
          <a:p>
            <a:pPr marL="0" lvl="0" indent="0">
              <a:buNone/>
            </a:pPr>
            <a:endParaRPr lang="es-CO" sz="1800" dirty="0"/>
          </a:p>
          <a:p>
            <a:pPr lvl="0"/>
            <a:r>
              <a:rPr lang="es-CO" sz="1800" dirty="0"/>
              <a:t>El número de evaluaciones en un algoritmo no nos define soluciones más óptimas</a:t>
            </a:r>
            <a:r>
              <a:rPr lang="es-CO" sz="1800" dirty="0" smtClean="0"/>
              <a:t>.</a:t>
            </a:r>
          </a:p>
          <a:p>
            <a:pPr lvl="0"/>
            <a:endParaRPr lang="es-CO" sz="1800" dirty="0"/>
          </a:p>
          <a:p>
            <a:pPr lvl="0"/>
            <a:r>
              <a:rPr lang="es-CO" sz="1800" dirty="0"/>
              <a:t>Los algoritmos de estado simple son eficientes, pero para su buen </a:t>
            </a:r>
            <a:r>
              <a:rPr lang="es-CO" sz="1800"/>
              <a:t>aprovechamiento </a:t>
            </a:r>
            <a:r>
              <a:rPr lang="es-CO" sz="1800" smtClean="0"/>
              <a:t>se </a:t>
            </a:r>
            <a:r>
              <a:rPr lang="es-CO" sz="1800" dirty="0"/>
              <a:t>debe tener un buen conocimiento del problema que se quiere resolver</a:t>
            </a:r>
            <a:r>
              <a:rPr lang="es-CO" sz="1800" dirty="0" smtClean="0"/>
              <a:t>.</a:t>
            </a:r>
          </a:p>
          <a:p>
            <a:pPr lvl="0"/>
            <a:endParaRPr lang="es-CO" sz="1800" dirty="0"/>
          </a:p>
          <a:p>
            <a:pPr lvl="0"/>
            <a:r>
              <a:rPr lang="es-CO" sz="1800" dirty="0"/>
              <a:t>Un algoritmo por se más complejo no arroja mejores soluciones.</a:t>
            </a:r>
          </a:p>
          <a:p>
            <a:pPr marL="400050" lvl="1" indent="0">
              <a:spcBef>
                <a:spcPts val="0"/>
              </a:spcBef>
              <a:buFont typeface="Arial"/>
              <a:buNone/>
            </a:pP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0"/>
              </a:spcBef>
              <a:buFont typeface="Arial"/>
              <a:buNone/>
            </a:pPr>
            <a:endParaRPr lang="es-CO" sz="1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4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6"/>
            <a:ext cx="12188825" cy="6857546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2082800" y="1041400"/>
            <a:ext cx="387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Daniel Eduardo Dorado Pérez</a:t>
            </a:r>
          </a:p>
          <a:p>
            <a:r>
              <a:rPr lang="es-CO" dirty="0" smtClean="0"/>
              <a:t>Beimar Rene Jalvin Narváez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2970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09441" y="114981"/>
            <a:ext cx="10969943" cy="1143000"/>
          </a:xfrm>
        </p:spPr>
        <p:txBody>
          <a:bodyPr/>
          <a:lstStyle/>
          <a:p>
            <a:r>
              <a:rPr lang="es-CO" b="1" dirty="0" smtClean="0"/>
              <a:t>Problema de la mochila</a:t>
            </a:r>
            <a:endParaRPr lang="es-CO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31801" y="1257981"/>
                <a:ext cx="5003800" cy="51936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buFont typeface="Arial" charset="0"/>
                  <a:buChar char="•"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Objetivo</a:t>
                </a:r>
              </a:p>
              <a:p>
                <a:pPr>
                  <a:spcBef>
                    <a:spcPts val="0"/>
                  </a:spcBef>
                  <a:buFont typeface="Arial" charset="0"/>
                  <a:buChar char="•"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16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1600" b="1" dirty="0" smtClean="0">
                    <a:latin typeface="Arial" pitchFamily="34" charset="0"/>
                    <a:cs typeface="Arial" pitchFamily="34" charset="0"/>
                  </a:rPr>
                  <a:t>- Maximizar:</a:t>
                </a: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𝒊</m:t>
                        </m:r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𝝐</m:t>
                        </m:r>
                        <m:r>
                          <a:rPr lang="es-CO" sz="2400" b="1" i="1" smtClean="0">
                            <a:latin typeface="Cambria Math"/>
                            <a:ea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𝑰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s-CO" sz="24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1600" b="1" dirty="0" smtClean="0">
                    <a:latin typeface="Arial" pitchFamily="34" charset="0"/>
                    <a:cs typeface="Arial" pitchFamily="34" charset="0"/>
                  </a:rPr>
                  <a:t>- Sujeto a: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CO" sz="2400" b="1" i="1">
                            <a:latin typeface="Cambria Math"/>
                            <a:cs typeface="Arial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CO" sz="2400" b="1" i="1">
                            <a:latin typeface="Cambria Math"/>
                            <a:cs typeface="Arial" pitchFamily="34" charset="0"/>
                          </a:rPr>
                          <m:t>𝒊</m:t>
                        </m:r>
                        <m:r>
                          <a:rPr lang="es-CO" sz="2400" b="1" i="1">
                            <a:latin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𝝐</m:t>
                        </m:r>
                        <m:r>
                          <a:rPr lang="es-CO" sz="2400" b="1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>
                            <a:latin typeface="Cambria Math"/>
                            <a:cs typeface="Arial" pitchFamily="34" charset="0"/>
                          </a:rPr>
                          <m:t>𝑰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  <m:r>
                          <a:rPr lang="es-CO" sz="2400" b="1" i="1" smtClean="0">
                            <a:latin typeface="Cambria Math"/>
                            <a:ea typeface="Cambria Math"/>
                            <a:cs typeface="Arial" pitchFamily="34" charset="0"/>
                          </a:rPr>
                          <m:t>≤</m:t>
                        </m:r>
                        <m:r>
                          <a:rPr lang="es-CO" sz="2400" b="1" i="1" smtClean="0">
                            <a:latin typeface="Cambria Math"/>
                            <a:ea typeface="Cambria Math"/>
                            <a:cs typeface="Arial" pitchFamily="34" charset="0"/>
                          </a:rPr>
                          <m:t>𝒌</m:t>
                        </m:r>
                      </m:e>
                    </m:nary>
                  </m:oMath>
                </a14:m>
                <a:endParaRPr lang="es-CO" sz="24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400" b="1" dirty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400" b="1" dirty="0" smtClean="0">
                    <a:latin typeface="Arial" pitchFamily="34" charset="0"/>
                    <a:cs typeface="Arial" pitchFamily="34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∈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𝟎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,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𝟏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  (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𝒊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 ∈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𝑰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) </m:t>
                    </m:r>
                  </m:oMath>
                </a14:m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spcBef>
                    <a:spcPts val="0"/>
                  </a:spcBef>
                  <a:buFont typeface="Arial" charset="0"/>
                  <a:buChar char="•"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Donde: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𝒗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el valor de cada objeto.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indica si el objeto es colocado en la mochila.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𝒘</m:t>
                        </m:r>
                      </m:e>
                      <m:sub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el peso de cada objeto.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𝑰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el número de objetos.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𝒌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la capacidad de la mochila.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400050" lvl="1" indent="0">
                  <a:spcBef>
                    <a:spcPts val="0"/>
                  </a:spcBef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7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1" y="1257981"/>
                <a:ext cx="5003800" cy="5193619"/>
              </a:xfrm>
              <a:blipFill rotWithShape="1">
                <a:blip r:embed="rId3"/>
                <a:stretch>
                  <a:fillRect l="-1096" t="-46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2 Marcador de contenido"/>
          <p:cNvSpPr txBox="1">
            <a:spLocks/>
          </p:cNvSpPr>
          <p:nvPr/>
        </p:nvSpPr>
        <p:spPr>
          <a:xfrm>
            <a:off x="5664201" y="1257981"/>
            <a:ext cx="5613400" cy="5193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buFont typeface="Arial"/>
              <a:buNone/>
            </a:pPr>
            <a:endParaRPr lang="es-CO" sz="1400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32328"/>
              </p:ext>
            </p:extLst>
          </p:nvPr>
        </p:nvGraphicFramePr>
        <p:xfrm>
          <a:off x="8886825" y="2744914"/>
          <a:ext cx="3086100" cy="3657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17220"/>
                <a:gridCol w="617220"/>
                <a:gridCol w="617220"/>
                <a:gridCol w="617220"/>
                <a:gridCol w="617220"/>
              </a:tblGrid>
              <a:tr h="0">
                <a:tc>
                  <a:txBody>
                    <a:bodyPr/>
                    <a:lstStyle/>
                    <a:p>
                      <a:r>
                        <a:rPr lang="es-CO" dirty="0" smtClean="0"/>
                        <a:t>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1" y="2247043"/>
            <a:ext cx="3299109" cy="2857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2 Marcador de contenido"/>
              <p:cNvSpPr txBox="1">
                <a:spLocks/>
              </p:cNvSpPr>
              <p:nvPr/>
            </p:nvSpPr>
            <p:spPr>
              <a:xfrm>
                <a:off x="8597900" y="3945240"/>
                <a:ext cx="2448084" cy="723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𝑰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= 5</a:t>
                </a:r>
                <a:endParaRPr lang="es-CO" sz="1400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𝒌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𝟏𝟓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 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𝐤𝐠</m:t>
                    </m:r>
                  </m:oMath>
                </a14:m>
                <a:endParaRPr lang="es-CO" sz="1400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400050" lvl="1" indent="0">
                  <a:spcBef>
                    <a:spcPts val="0"/>
                  </a:spcBef>
                  <a:buFont typeface="Arial"/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10" name="2 Marcador de contenid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900" y="3945240"/>
                <a:ext cx="2448084" cy="723900"/>
              </a:xfrm>
              <a:prstGeom prst="rect">
                <a:avLst/>
              </a:prstGeom>
              <a:blipFill rotWithShape="1">
                <a:blip r:embed="rId5"/>
                <a:stretch>
                  <a:fillRect t="-3361" b="-67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2 Marcador de contenido"/>
              <p:cNvSpPr txBox="1">
                <a:spLocks/>
              </p:cNvSpPr>
              <p:nvPr/>
            </p:nvSpPr>
            <p:spPr>
              <a:xfrm>
                <a:off x="8886825" y="2285143"/>
                <a:ext cx="3086100" cy="306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:r>
                  <a:rPr lang="es-CO" sz="2000" b="1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  </a:t>
                </a:r>
                <a:r>
                  <a:rPr lang="es-CO" sz="2000" b="1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s-CO" sz="2000" b="1" dirty="0" smtClean="0">
                    <a:cs typeface="Arial" pitchFamily="34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:r>
                  <a:rPr lang="es-CO" sz="2000" b="1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12" name="2 Marcador de contenid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825" y="2285143"/>
                <a:ext cx="3086100" cy="306514"/>
              </a:xfrm>
              <a:prstGeom prst="rect">
                <a:avLst/>
              </a:prstGeom>
              <a:blipFill rotWithShape="1">
                <a:blip r:embed="rId6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79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609441" y="114981"/>
            <a:ext cx="10969943" cy="1143000"/>
          </a:xfrm>
        </p:spPr>
        <p:txBody>
          <a:bodyPr/>
          <a:lstStyle/>
          <a:p>
            <a:r>
              <a:rPr lang="es-CO" b="1" dirty="0"/>
              <a:t>Búsqueda Tabú (Tabú Search)</a:t>
            </a:r>
          </a:p>
        </p:txBody>
      </p:sp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899726" y="1257981"/>
            <a:ext cx="6270331" cy="547664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CO" sz="1600" b="1" i="1" dirty="0" smtClean="0">
                <a:latin typeface="Arial" pitchFamily="34" charset="0"/>
                <a:cs typeface="Arial" pitchFamily="34" charset="0"/>
              </a:rPr>
              <a:t>Algorithm </a:t>
            </a:r>
            <a:r>
              <a:rPr lang="es-CO" sz="1600" i="1" dirty="0" smtClean="0">
                <a:latin typeface="Arial" pitchFamily="34" charset="0"/>
                <a:cs typeface="Arial" pitchFamily="34" charset="0"/>
              </a:rPr>
              <a:t>Tabu Search</a:t>
            </a:r>
          </a:p>
          <a:p>
            <a:pPr marL="0" indent="0">
              <a:spcBef>
                <a:spcPts val="0"/>
              </a:spcBef>
              <a:buNone/>
            </a:pPr>
            <a:endParaRPr lang="es-CO" sz="1400" b="1" i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Desired maximun tabu  list 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number of tweaks desired to sample the gradient</a:t>
            </a:r>
          </a:p>
          <a:p>
            <a:pPr marL="400050" lvl="1" indent="0">
              <a:spcBef>
                <a:spcPts val="0"/>
              </a:spcBef>
              <a:buNone/>
            </a:pPr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S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some initial candidate solution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← 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5: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L ← {} a tabu list of maximun length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6: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Enqueue  S into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7: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repeat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8: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Length(L) &gt; l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9: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Remove  oldest element  from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10: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R ← Tweak( Copy(S) 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for 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n ← 1 times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do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W ← Tweak( Copy(S) 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W ∉ L and (Quality(W)) &gt; Quality(R) or 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R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∈ L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	R ← W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15: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 ∉ L and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Quality(R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) &gt; Quality(S)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endParaRPr lang="es-CO" sz="1400" b="1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16: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S ← R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17: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Enqueue 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into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18: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Quality(S)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&gt;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Quality(Best)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19: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Best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 S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20: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until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is the ideal solution or we have run out of time</a:t>
            </a: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return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</a:t>
            </a:r>
          </a:p>
        </p:txBody>
      </p:sp>
      <p:graphicFrame>
        <p:nvGraphicFramePr>
          <p:cNvPr id="43" name="42 Gráfico"/>
          <p:cNvGraphicFramePr/>
          <p:nvPr>
            <p:extLst>
              <p:ext uri="{D42A27DB-BD31-4B8C-83A1-F6EECF244321}">
                <p14:modId xmlns:p14="http://schemas.microsoft.com/office/powerpoint/2010/main" val="3182238072"/>
              </p:ext>
            </p:extLst>
          </p:nvPr>
        </p:nvGraphicFramePr>
        <p:xfrm>
          <a:off x="6712856" y="1715181"/>
          <a:ext cx="3701143" cy="1586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1" t="46441" r="22769" b="21615"/>
          <a:stretch/>
        </p:blipFill>
        <p:spPr bwMode="auto">
          <a:xfrm>
            <a:off x="6712856" y="3746500"/>
            <a:ext cx="2705100" cy="23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2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957783" y="274638"/>
            <a:ext cx="10969943" cy="1143000"/>
          </a:xfrm>
        </p:spPr>
        <p:txBody>
          <a:bodyPr>
            <a:normAutofit fontScale="90000"/>
          </a:bodyPr>
          <a:lstStyle/>
          <a:p>
            <a:r>
              <a:rPr lang="es-CO" b="1" dirty="0" smtClean="0"/>
              <a:t>Búsqueda </a:t>
            </a:r>
            <a:r>
              <a:rPr lang="es-CO" b="1" dirty="0"/>
              <a:t>Tabú (Tabú </a:t>
            </a:r>
            <a:r>
              <a:rPr lang="es-CO" b="1" dirty="0" smtClean="0"/>
              <a:t>Search) – Características modificadas</a:t>
            </a:r>
            <a:endParaRPr lang="es-CO" b="1" dirty="0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899726" y="1257981"/>
            <a:ext cx="10669974" cy="547664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CO" sz="1600" b="1" i="1" dirty="0" smtClean="0">
                <a:latin typeface="Arial" pitchFamily="34" charset="0"/>
                <a:cs typeface="Arial" pitchFamily="34" charset="0"/>
              </a:rPr>
              <a:t>Algorithm </a:t>
            </a:r>
            <a:r>
              <a:rPr lang="es-CO" sz="1600" i="1" dirty="0" smtClean="0">
                <a:latin typeface="Arial" pitchFamily="34" charset="0"/>
                <a:cs typeface="Arial" pitchFamily="34" charset="0"/>
              </a:rPr>
              <a:t>Feature-based</a:t>
            </a:r>
            <a:r>
              <a:rPr lang="es-CO" sz="1600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es-CO" sz="1600" i="1" dirty="0" smtClean="0">
                <a:latin typeface="Arial" pitchFamily="34" charset="0"/>
                <a:cs typeface="Arial" pitchFamily="34" charset="0"/>
              </a:rPr>
              <a:t>Tabu Search</a:t>
            </a:r>
          </a:p>
          <a:p>
            <a:pPr marL="0" indent="0">
              <a:spcBef>
                <a:spcPts val="0"/>
              </a:spcBef>
              <a:buNone/>
            </a:pPr>
            <a:endParaRPr lang="es-CO" sz="1400" b="1" i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Desired queue 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number of </a:t>
            </a:r>
            <a:r>
              <a:rPr lang="es-CO" sz="1400" u="sng" dirty="0" smtClean="0">
                <a:latin typeface="Arial" pitchFamily="34" charset="0"/>
                <a:cs typeface="Arial" pitchFamily="34" charset="0"/>
              </a:rPr>
              <a:t>tweaks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desired to sample the gradient</a:t>
            </a:r>
          </a:p>
          <a:p>
            <a:pPr marL="400050" lvl="1" indent="0">
              <a:spcBef>
                <a:spcPts val="0"/>
              </a:spcBef>
              <a:buNone/>
            </a:pPr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S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some initial candidate solution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← 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5: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L ← {} a tabu list of maximun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length l   </a:t>
            </a:r>
            <a:r>
              <a:rPr lang="es-CO" sz="1400" dirty="0" smtClean="0">
                <a:latin typeface="Arial Rounded MT Bold"/>
                <a:cs typeface="Arial" pitchFamily="34" charset="0"/>
              </a:rPr>
              <a:t>»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will hold tuples of the form &lt;X,d&gt; where X is a feature and d is a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timestamp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6: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c ← 0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7: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repeat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8: 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c ← c +1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9: 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Remove from L all tuples of the form &lt;X,d&gt; where c – d &lt;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10: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R ← Tweak( Copy(S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), L)    		</a:t>
            </a:r>
            <a:r>
              <a:rPr lang="es-CO" sz="1400" dirty="0" smtClean="0">
                <a:latin typeface="Arial Rounded MT Bold"/>
                <a:cs typeface="Arial" pitchFamily="34" charset="0"/>
              </a:rPr>
              <a:t>»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Tweak wll not shift to a feature in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for 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n ← 1 times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do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W ← Tweak( Copy(S), L)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(Quality(W)) &gt; Quality(R) 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	R ← W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15: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S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← R</a:t>
            </a: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16: 	for each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feature X modified by Tweak to produce R from 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do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17:	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←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∪ {&lt;X,c&gt;}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18: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Quality(S)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&gt;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Quality(Best)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19: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Best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 S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20: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until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is the ideal solution or we have run out of time</a:t>
            </a: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return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</a:t>
            </a:r>
          </a:p>
        </p:txBody>
      </p:sp>
    </p:spTree>
    <p:extLst>
      <p:ext uri="{BB962C8B-B14F-4D97-AF65-F5344CB8AC3E}">
        <p14:creationId xmlns:p14="http://schemas.microsoft.com/office/powerpoint/2010/main" val="279125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65307" y="1062038"/>
            <a:ext cx="10969943" cy="1143000"/>
          </a:xfrm>
        </p:spPr>
        <p:txBody>
          <a:bodyPr>
            <a:normAutofit/>
          </a:bodyPr>
          <a:lstStyle/>
          <a:p>
            <a:r>
              <a:rPr lang="es-CO" b="1" dirty="0" smtClean="0"/>
              <a:t>Parámetros</a:t>
            </a:r>
            <a:endParaRPr lang="es-CO" b="1" dirty="0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899726" y="2451781"/>
            <a:ext cx="9793674" cy="265361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CO" sz="1400" b="1" i="1" dirty="0">
                <a:latin typeface="Arial" pitchFamily="34" charset="0"/>
                <a:cs typeface="Arial" pitchFamily="34" charset="0"/>
              </a:rPr>
              <a:t>Algorithm </a:t>
            </a:r>
            <a:r>
              <a:rPr lang="es-CO" sz="1400" i="1" dirty="0">
                <a:latin typeface="Arial" pitchFamily="34" charset="0"/>
                <a:cs typeface="Arial" pitchFamily="34" charset="0"/>
              </a:rPr>
              <a:t>Tabu </a:t>
            </a:r>
            <a:r>
              <a:rPr lang="es-CO" sz="1400" i="1" dirty="0" smtClean="0">
                <a:latin typeface="Arial" pitchFamily="34" charset="0"/>
                <a:cs typeface="Arial" pitchFamily="34" charset="0"/>
              </a:rPr>
              <a:t>Search:</a:t>
            </a:r>
          </a:p>
          <a:p>
            <a:pPr marL="0" indent="0">
              <a:spcBef>
                <a:spcPts val="0"/>
              </a:spcBef>
              <a:buNone/>
            </a:pPr>
            <a:endParaRPr lang="es-CO" sz="1400" i="1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i="1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 ← Desired maximun tabu  list length   				</a:t>
            </a:r>
            <a:r>
              <a:rPr lang="es-CO" sz="1400" b="1" dirty="0">
                <a:latin typeface="Arial" pitchFamily="34" charset="0"/>
                <a:cs typeface="Arial" pitchFamily="34" charset="0"/>
              </a:rPr>
              <a:t>Número de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Items – Número de objetos</a:t>
            </a:r>
            <a:endParaRPr lang="es-CO" sz="1400" b="1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dirty="0">
                <a:latin typeface="Arial" pitchFamily="34" charset="0"/>
                <a:cs typeface="Arial" pitchFamily="34" charset="0"/>
              </a:rPr>
              <a:t>n ← number of tweaks desired to sample the gradient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</a:t>
            </a:r>
            <a:endParaRPr lang="es-CO" sz="1400" i="1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s-CO" sz="1400" i="1" dirty="0" smtClean="0">
              <a:latin typeface="Arial" pitchFamily="34" charset="0"/>
              <a:cs typeface="Arial" pitchFamily="34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s-CO" sz="1400" b="1" i="1" dirty="0" smtClean="0">
                <a:latin typeface="Arial" pitchFamily="34" charset="0"/>
                <a:cs typeface="Arial" pitchFamily="34" charset="0"/>
              </a:rPr>
              <a:t>Algorithm </a:t>
            </a:r>
            <a:r>
              <a:rPr lang="es-CO" sz="1400" i="1" dirty="0">
                <a:latin typeface="Arial" pitchFamily="34" charset="0"/>
                <a:cs typeface="Arial" pitchFamily="34" charset="0"/>
              </a:rPr>
              <a:t>Feature-based</a:t>
            </a:r>
            <a:r>
              <a:rPr lang="es-CO" sz="1400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i="1" dirty="0">
                <a:latin typeface="Arial" pitchFamily="34" charset="0"/>
                <a:cs typeface="Arial" pitchFamily="34" charset="0"/>
              </a:rPr>
              <a:t>Tabu </a:t>
            </a:r>
            <a:r>
              <a:rPr lang="es-CO" sz="1400" i="1" dirty="0" smtClean="0">
                <a:latin typeface="Arial" pitchFamily="34" charset="0"/>
                <a:cs typeface="Arial" pitchFamily="34" charset="0"/>
              </a:rPr>
              <a:t>Search: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s-CO" sz="1400" i="1" dirty="0">
                <a:latin typeface="Arial" pitchFamily="34" charset="0"/>
                <a:cs typeface="Arial" pitchFamily="34" charset="0"/>
              </a:rPr>
              <a:t>	</a:t>
            </a:r>
            <a:endParaRPr lang="es-CO" sz="1400" i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i="1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 Desired maximun tabu  list length   				</a:t>
            </a:r>
            <a:r>
              <a:rPr lang="es-CO" sz="1400" b="1" dirty="0">
                <a:latin typeface="Arial" pitchFamily="34" charset="0"/>
                <a:cs typeface="Arial" pitchFamily="34" charset="0"/>
              </a:rPr>
              <a:t>Número de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Items – no cambia</a:t>
            </a:r>
            <a:endParaRPr lang="es-CO" sz="1400" b="1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dirty="0">
                <a:latin typeface="Arial" pitchFamily="34" charset="0"/>
                <a:cs typeface="Arial" pitchFamily="34" charset="0"/>
              </a:rPr>
              <a:t>n ← number of tweaks desired to sample the gradient	</a:t>
            </a:r>
            <a:r>
              <a:rPr lang="es-CO" sz="1400" b="1" dirty="0">
                <a:latin typeface="Arial" pitchFamily="34" charset="0"/>
                <a:cs typeface="Arial" pitchFamily="34" charset="0"/>
              </a:rPr>
              <a:t>2</a:t>
            </a:r>
            <a:endParaRPr lang="es-CO" sz="1400" i="1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endParaRPr lang="es-CO" sz="1400" b="1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s-CO" sz="1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56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957783" y="274638"/>
            <a:ext cx="10969943" cy="1143000"/>
          </a:xfrm>
        </p:spPr>
        <p:txBody>
          <a:bodyPr>
            <a:normAutofit/>
          </a:bodyPr>
          <a:lstStyle/>
          <a:p>
            <a:r>
              <a:rPr lang="es-CO" b="1" dirty="0" smtClean="0"/>
              <a:t>Análisis de resultados</a:t>
            </a:r>
            <a:endParaRPr lang="es-CO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" t="19357" r="13593" b="15365"/>
          <a:stretch/>
        </p:blipFill>
        <p:spPr bwMode="auto">
          <a:xfrm>
            <a:off x="957783" y="1562100"/>
            <a:ext cx="10261600" cy="477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155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957783" y="274638"/>
            <a:ext cx="10969943" cy="1143000"/>
          </a:xfrm>
        </p:spPr>
        <p:txBody>
          <a:bodyPr>
            <a:normAutofit/>
          </a:bodyPr>
          <a:lstStyle/>
          <a:p>
            <a:r>
              <a:rPr lang="es-CO" b="1" dirty="0" smtClean="0"/>
              <a:t>Análisis de resultados</a:t>
            </a:r>
            <a:endParaRPr lang="es-CO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9" t="23633" r="5881" b="23525"/>
          <a:stretch/>
        </p:blipFill>
        <p:spPr bwMode="auto">
          <a:xfrm>
            <a:off x="510426" y="1785938"/>
            <a:ext cx="11417300" cy="3865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85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65307" y="503238"/>
            <a:ext cx="10969943" cy="1143000"/>
          </a:xfrm>
        </p:spPr>
        <p:txBody>
          <a:bodyPr/>
          <a:lstStyle/>
          <a:p>
            <a:r>
              <a:rPr lang="es-CO" b="1" dirty="0"/>
              <a:t>Análisis de resultados</a:t>
            </a:r>
            <a:endParaRPr lang="es-C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4" t="23524" r="6955" b="23524"/>
          <a:stretch/>
        </p:blipFill>
        <p:spPr bwMode="auto">
          <a:xfrm>
            <a:off x="524179" y="2095500"/>
            <a:ext cx="11252200" cy="387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524179" y="1485900"/>
            <a:ext cx="8536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lvl="1" indent="0">
              <a:spcBef>
                <a:spcPts val="0"/>
              </a:spcBef>
              <a:buNone/>
            </a:pPr>
            <a:r>
              <a:rPr lang="es-CO" sz="1400" i="1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 ← Desired maximun tabu  list length   				</a:t>
            </a:r>
            <a:r>
              <a:rPr lang="es-CO" sz="1400" b="1" dirty="0">
                <a:latin typeface="Arial" pitchFamily="34" charset="0"/>
                <a:cs typeface="Arial" pitchFamily="34" charset="0"/>
              </a:rPr>
              <a:t>Número de Items – Número de objetos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dirty="0">
                <a:latin typeface="Arial" pitchFamily="34" charset="0"/>
                <a:cs typeface="Arial" pitchFamily="34" charset="0"/>
              </a:rPr>
              <a:t>n ← number of tweaks desired to sample the gradient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4</a:t>
            </a:r>
            <a:endParaRPr lang="es-CO" sz="1400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1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Análisis de resultados</a:t>
            </a:r>
            <a:endParaRPr lang="es-C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9" t="23351" r="5685" b="23698"/>
          <a:stretch/>
        </p:blipFill>
        <p:spPr bwMode="auto">
          <a:xfrm>
            <a:off x="428929" y="2349500"/>
            <a:ext cx="11442700" cy="387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428929" y="1391206"/>
            <a:ext cx="90325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1" indent="0">
              <a:spcBef>
                <a:spcPts val="0"/>
              </a:spcBef>
              <a:buNone/>
            </a:pPr>
            <a:r>
              <a:rPr lang="es-CO" sz="1400" i="1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 ← Desired maximun tabu  list length   				</a:t>
            </a:r>
            <a:r>
              <a:rPr lang="es-CO" sz="1400" b="1" dirty="0">
                <a:latin typeface="Arial" pitchFamily="34" charset="0"/>
                <a:cs typeface="Arial" pitchFamily="34" charset="0"/>
              </a:rPr>
              <a:t>Número de Items – Número de objetos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dirty="0">
                <a:latin typeface="Arial" pitchFamily="34" charset="0"/>
                <a:cs typeface="Arial" pitchFamily="34" charset="0"/>
              </a:rPr>
              <a:t>n ← number of tweaks desired to sample the gradient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4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i="1" dirty="0" smtClean="0">
                <a:latin typeface="Arial" pitchFamily="34" charset="0"/>
                <a:cs typeface="Arial" pitchFamily="34" charset="0"/>
              </a:rPr>
              <a:t>Evaluaciones = 10.000</a:t>
            </a:r>
            <a:endParaRPr lang="es-CO" sz="1400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3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274</Words>
  <Application>Microsoft Office PowerPoint</Application>
  <PresentationFormat>Personalizado</PresentationFormat>
  <Paragraphs>112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Tema de Office</vt:lpstr>
      <vt:lpstr>Presentación de PowerPoint</vt:lpstr>
      <vt:lpstr>Problema de la mochila</vt:lpstr>
      <vt:lpstr>Búsqueda Tabú (Tabú Search)</vt:lpstr>
      <vt:lpstr>Búsqueda Tabú (Tabú Search) – Características modificadas</vt:lpstr>
      <vt:lpstr>Parámetros</vt:lpstr>
      <vt:lpstr>Análisis de resultados</vt:lpstr>
      <vt:lpstr>Análisis de resultados</vt:lpstr>
      <vt:lpstr>Análisis de resultados</vt:lpstr>
      <vt:lpstr>Análisis de resultados</vt:lpstr>
      <vt:lpstr>Análisis de resultados</vt:lpstr>
      <vt:lpstr>Conclusiones</vt:lpstr>
      <vt:lpstr>Presentación de PowerPoint</vt:lpstr>
    </vt:vector>
  </TitlesOfParts>
  <Company>unicauca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lucy alejandra cruz astudillo</dc:creator>
  <cp:lastModifiedBy>dpdaniel</cp:lastModifiedBy>
  <cp:revision>43</cp:revision>
  <dcterms:created xsi:type="dcterms:W3CDTF">2019-01-31T16:13:01Z</dcterms:created>
  <dcterms:modified xsi:type="dcterms:W3CDTF">2020-05-26T02:49:51Z</dcterms:modified>
</cp:coreProperties>
</file>